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61" r:id="rId5"/>
    <p:sldId id="260" r:id="rId6"/>
    <p:sldId id="264" r:id="rId7"/>
    <p:sldId id="262" r:id="rId8"/>
    <p:sldId id="259" r:id="rId9"/>
    <p:sldId id="284" r:id="rId10"/>
    <p:sldId id="263" r:id="rId11"/>
    <p:sldId id="274" r:id="rId12"/>
    <p:sldId id="285" r:id="rId13"/>
    <p:sldId id="275" r:id="rId14"/>
    <p:sldId id="276" r:id="rId15"/>
    <p:sldId id="277" r:id="rId16"/>
    <p:sldId id="286" r:id="rId17"/>
    <p:sldId id="280" r:id="rId18"/>
    <p:sldId id="279" r:id="rId19"/>
    <p:sldId id="278" r:id="rId20"/>
    <p:sldId id="281" r:id="rId21"/>
    <p:sldId id="282" r:id="rId22"/>
    <p:sldId id="272" r:id="rId23"/>
    <p:sldId id="287" r:id="rId24"/>
    <p:sldId id="288" r:id="rId25"/>
    <p:sldId id="270" r:id="rId26"/>
    <p:sldId id="283" r:id="rId27"/>
    <p:sldId id="268" r:id="rId28"/>
    <p:sldId id="269" r:id="rId29"/>
    <p:sldId id="266" r:id="rId30"/>
    <p:sldId id="267" r:id="rId3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E7ED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65D9-1617-4400-B8D4-642B19719351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7985D-3191-4BC1-B81D-0CB69094CE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E6119-2658-4803-AF89-DC63E30C6DB7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43248-6986-428A-81C2-60483B5E47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0C175-01A4-471A-8E99-2964B0950DEB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C54AB-813F-4029-A80C-9579EEA3F3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A227-E9D6-4CB3-A029-0198A0CD3C2A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F3643-C13D-4218-991A-81F78B7195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053D9-5ED4-48F4-9559-412099A0DE66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82301-8E16-4654-9253-C3C83AE717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BCBAD-5EB4-439C-BE12-39D3C1BD33AE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4BCB5-1677-4B0A-8056-BC3126B5C71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A16D4-361E-4A43-90E5-C89A7F4BDDA7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3D2DB-077D-4BC3-B985-488B9CB72E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A8F3-B94F-40F7-AF2F-BE70C430284A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2DA0E-8024-43FE-856E-F940DF70E4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1D156-38A5-4325-8650-FD7F355FDFDF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808C-0071-47A7-A98D-9309809C21A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BF9E3-F88B-4832-8F0C-A776F910862D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7F47-6660-40B4-A473-0EEE745755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FB835-BC80-4B27-9FA7-26729A0D09A2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0DF53-C83F-4765-BDBA-33AB4DD487C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3295D0-FD7E-487F-82CC-9F4E92A0BD9C}" type="datetimeFigureOut">
              <a:rPr lang="pl-PL"/>
              <a:pPr>
                <a:defRPr/>
              </a:pPr>
              <a:t>2018-05-30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4F636F-F8FC-4953-B70E-6C85F312B2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800100100.pl/" TargetMode="External"/><Relationship Id="rId2" Type="http://schemas.openxmlformats.org/officeDocument/2006/relationships/hyperlink" Target="www.116111.p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5"/>
          <p:cNvSpPr>
            <a:spLocks noGrp="1"/>
          </p:cNvSpPr>
          <p:nvPr>
            <p:ph type="title"/>
          </p:nvPr>
        </p:nvSpPr>
        <p:spPr>
          <a:xfrm>
            <a:off x="457200" y="776288"/>
            <a:ext cx="8229600" cy="1866900"/>
          </a:xfrm>
        </p:spPr>
        <p:txBody>
          <a:bodyPr/>
          <a:lstStyle/>
          <a:p>
            <a:pPr algn="ctr" eaLnBrk="1" hangingPunct="1"/>
            <a:r>
              <a:rPr lang="pl-PL" sz="4500" smtClean="0"/>
              <a:t/>
            </a:r>
            <a:br>
              <a:rPr lang="pl-PL" sz="4500" smtClean="0"/>
            </a:br>
            <a:r>
              <a:rPr lang="pl-PL" sz="4500" smtClean="0"/>
              <a:t/>
            </a:r>
            <a:br>
              <a:rPr lang="pl-PL" sz="4500" smtClean="0"/>
            </a:br>
            <a:r>
              <a:rPr lang="pl-PL" sz="4500" smtClean="0"/>
              <a:t/>
            </a:r>
            <a:br>
              <a:rPr lang="pl-PL" sz="4500" smtClean="0"/>
            </a:br>
            <a:r>
              <a:rPr lang="pl-PL" sz="4500" smtClean="0"/>
              <a:t/>
            </a:r>
            <a:br>
              <a:rPr lang="pl-PL" sz="4500" smtClean="0"/>
            </a:br>
            <a:r>
              <a:rPr lang="pl-PL" sz="4500" smtClean="0"/>
              <a:t/>
            </a:r>
            <a:br>
              <a:rPr lang="pl-PL" sz="4500" smtClean="0"/>
            </a:br>
            <a:r>
              <a:rPr lang="pl-PL" sz="5400" smtClean="0"/>
              <a:t/>
            </a:r>
            <a:br>
              <a:rPr lang="pl-PL" sz="5400" smtClean="0"/>
            </a:br>
            <a:r>
              <a:rPr lang="pl-PL" sz="5400" smtClean="0">
                <a:solidFill>
                  <a:srgbClr val="BDE7ED"/>
                </a:solidFill>
              </a:rPr>
              <a:t>Przemoc w sieci</a:t>
            </a:r>
            <a:r>
              <a:rPr lang="pl-PL" sz="4500" smtClean="0">
                <a:solidFill>
                  <a:srgbClr val="BDE7ED"/>
                </a:solidFill>
              </a:rPr>
              <a:t/>
            </a:r>
            <a:br>
              <a:rPr lang="pl-PL" sz="4500" smtClean="0">
                <a:solidFill>
                  <a:srgbClr val="BDE7ED"/>
                </a:solidFill>
              </a:rPr>
            </a:br>
            <a:r>
              <a:rPr lang="pl-PL" sz="4500" smtClean="0">
                <a:solidFill>
                  <a:srgbClr val="BDE7ED"/>
                </a:solidFill>
              </a:rPr>
              <a:t>czyli </a:t>
            </a:r>
            <a:r>
              <a:rPr lang="pl-PL" sz="4500" b="1" smtClean="0">
                <a:solidFill>
                  <a:srgbClr val="BDE7ED"/>
                </a:solidFill>
              </a:rPr>
              <a:t>CYBERPRZEMOC</a:t>
            </a:r>
            <a:r>
              <a:rPr lang="pl-PL" sz="4500" smtClean="0">
                <a:solidFill>
                  <a:srgbClr val="BDE7ED"/>
                </a:solidFill>
              </a:rPr>
              <a:t/>
            </a:r>
            <a:br>
              <a:rPr lang="pl-PL" sz="4500" smtClean="0">
                <a:solidFill>
                  <a:srgbClr val="BDE7ED"/>
                </a:solidFill>
              </a:rPr>
            </a:br>
            <a:endParaRPr lang="pl-PL" sz="4500" smtClean="0">
              <a:solidFill>
                <a:srgbClr val="BDE7ED"/>
              </a:solidFill>
            </a:endParaRPr>
          </a:p>
        </p:txBody>
      </p:sp>
      <p:pic>
        <p:nvPicPr>
          <p:cNvPr id="13314" name="Picture 8" descr="Znalezione obrazy dla zapytania cyberprzemoc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2492375"/>
            <a:ext cx="4751387" cy="3013075"/>
          </a:xfrm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6084888" y="5589588"/>
            <a:ext cx="37798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Marta Banach</a:t>
            </a:r>
          </a:p>
          <a:p>
            <a:pPr>
              <a:spcBef>
                <a:spcPct val="50000"/>
              </a:spcBef>
            </a:pPr>
            <a:r>
              <a:rPr lang="pl-PL"/>
              <a:t>Izabella Andrzejak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642937"/>
          </a:xfrm>
        </p:spPr>
        <p:txBody>
          <a:bodyPr/>
          <a:lstStyle/>
          <a:p>
            <a:pPr eaLnBrk="1" hangingPunct="1"/>
            <a:r>
              <a:rPr lang="pl-PL" sz="4400" b="1" smtClean="0">
                <a:solidFill>
                  <a:srgbClr val="BDE7ED"/>
                </a:solidFill>
              </a:rPr>
              <a:t>G</a:t>
            </a:r>
            <a:r>
              <a:rPr lang="en-US" sz="4400" b="1" smtClean="0">
                <a:solidFill>
                  <a:srgbClr val="BDE7ED"/>
                </a:solidFill>
              </a:rPr>
              <a:t>ro</a:t>
            </a:r>
            <a:r>
              <a:rPr lang="pl-PL" sz="4400" b="1" smtClean="0">
                <a:solidFill>
                  <a:srgbClr val="BDE7ED"/>
                </a:solidFill>
              </a:rPr>
              <a:t>źby</a:t>
            </a:r>
            <a:endParaRPr lang="pl-PL" sz="4400" smtClean="0">
              <a:solidFill>
                <a:srgbClr val="BDE7ED"/>
              </a:solidFill>
            </a:endParaRPr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5500687"/>
          </a:xfrm>
        </p:spPr>
        <p:txBody>
          <a:bodyPr/>
          <a:lstStyle/>
          <a:p>
            <a:pPr marL="514350" indent="-514350" algn="just" eaLnBrk="1" hangingPunct="1">
              <a:buFont typeface="Wingdings 2" pitchFamily="18" charset="2"/>
              <a:buNone/>
            </a:pPr>
            <a:r>
              <a:rPr lang="pl-PL" sz="1000" smtClean="0"/>
              <a:t> </a:t>
            </a:r>
          </a:p>
          <a:p>
            <a:pPr marL="514350" indent="-514350" algn="just" eaLnBrk="1" hangingPunct="1">
              <a:buFont typeface="Wingdings 2" pitchFamily="18" charset="2"/>
              <a:buNone/>
            </a:pPr>
            <a:endParaRPr lang="pl-PL" sz="1000" smtClean="0"/>
          </a:p>
          <a:p>
            <a:pPr marL="514350" indent="-514350" algn="just" eaLnBrk="1" hangingPunct="1">
              <a:buFont typeface="Wingdings 2" pitchFamily="18" charset="2"/>
              <a:buNone/>
            </a:pPr>
            <a:endParaRPr lang="pl-PL" sz="2000" smtClean="0"/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pl-PL" sz="2000" smtClean="0"/>
              <a:t>	</a:t>
            </a:r>
            <a:r>
              <a:rPr lang="en-US" sz="2800" smtClean="0">
                <a:latin typeface="Calibri" pitchFamily="34" charset="0"/>
              </a:rPr>
              <a:t>Gro</a:t>
            </a:r>
            <a:r>
              <a:rPr lang="pl-PL" sz="2800" smtClean="0">
                <a:latin typeface="Calibri" pitchFamily="34" charset="0"/>
              </a:rPr>
              <a:t>źba karalna to przestępstwo polegające na wzbudzeniu w drugiej osobie uzasadnionej obawy, że na szkodę jej lub jej osoby bliskiej popełnione zostanie przestępstwo.</a:t>
            </a:r>
            <a:r>
              <a:rPr lang="pl-PL" sz="900" smtClean="0"/>
              <a:t/>
            </a:r>
            <a:br>
              <a:rPr lang="pl-PL" sz="900" smtClean="0"/>
            </a:br>
            <a:endParaRPr lang="pl-PL" sz="900" smtClean="0"/>
          </a:p>
          <a:p>
            <a:pPr marL="514350" indent="-514350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z="800" smtClean="0"/>
          </a:p>
          <a:p>
            <a:pPr marL="514350" indent="-514350" algn="just" eaLnBrk="1" hangingPunct="1">
              <a:lnSpc>
                <a:spcPct val="80000"/>
              </a:lnSpc>
            </a:pPr>
            <a:endParaRPr lang="pl-PL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Włamania: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>
                <a:latin typeface="Calibri" pitchFamily="34" charset="0"/>
              </a:rPr>
              <a:t>Bezprawne uzyskanie informacji skierowanych do innej osoby, poprzez: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>
                <a:latin typeface="Calibri" pitchFamily="34" charset="0"/>
              </a:rPr>
              <a:t>otwarcie zamkniętego pisma,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>
                <a:latin typeface="Calibri" pitchFamily="34" charset="0"/>
              </a:rPr>
              <a:t>podłączenie się do przewodu służącego do przekazywania informacji,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>
                <a:latin typeface="Calibri" pitchFamily="34" charset="0"/>
              </a:rPr>
              <a:t>przełamanie zabezpieczeń elektronicznych, magnetycznych albo innych szczególnie zabezpieczonych,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>
                <a:latin typeface="Calibri" pitchFamily="34" charset="0"/>
              </a:rPr>
              <a:t>założenie lub posługiwanie się urządzeniem podsłuchowym, wizualnym albo innym urządzeniem specjalnym.</a:t>
            </a:r>
          </a:p>
          <a:p>
            <a:pPr eaLnBrk="1" hangingPunct="1">
              <a:lnSpc>
                <a:spcPct val="80000"/>
              </a:lnSpc>
            </a:pPr>
            <a:endParaRPr lang="pl-PL" sz="24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>
                <a:latin typeface="Calibri" pitchFamily="34" charset="0"/>
              </a:rPr>
              <a:t>	Za takie postępowanie grozi kara grzywny, kara ograniczenia wolności albo pozbawienia wolności do lat 2. </a:t>
            </a:r>
            <a:br>
              <a:rPr lang="pl-PL" sz="2400" smtClean="0">
                <a:latin typeface="Calibri" pitchFamily="34" charset="0"/>
              </a:rPr>
            </a:br>
            <a:endParaRPr lang="pl-PL" sz="24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smtClean="0"/>
              <a:t>Włamania: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68313" y="2276475"/>
            <a:ext cx="8229600" cy="4389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Kto, nie będąc do tego uprawnionym, niszczy, uszkadza, usuwa, zmienia lub utrudnia dostęp do danych informatycznych albo w istotnym stopniu zakłóca lub uniemożliwia automatyczne przetwarzanie, gromadzenie lub przekazywanie takich danych, podlega karze pozbawienia wolności do lat 3.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400" b="1" smtClean="0"/>
              <a:t>Działania: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68313" y="2205038"/>
            <a:ext cx="8229600" cy="4389437"/>
          </a:xfrm>
        </p:spPr>
        <p:txBody>
          <a:bodyPr/>
          <a:lstStyle/>
          <a:p>
            <a:pPr eaLnBrk="1" hangingPunct="1"/>
            <a:r>
              <a:rPr lang="pl-PL" smtClean="0">
                <a:latin typeface="Calibri" pitchFamily="34" charset="0"/>
              </a:rPr>
              <a:t>Włamanie do miejsca w Internecie strzeżonego hasłem lub innym zabezpieczeniem. </a:t>
            </a:r>
          </a:p>
          <a:p>
            <a:pPr eaLnBrk="1" hangingPunct="1">
              <a:buFont typeface="Wingdings 2" pitchFamily="18" charset="2"/>
              <a:buNone/>
            </a:pPr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400" b="1" smtClean="0"/>
              <a:t>Formy: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Calibri" pitchFamily="34" charset="0"/>
              </a:rPr>
              <a:t>Włamania na: konto e-mailowe, blog, profil w serwisie społecznościowym, inne miejsce strzeżone hasłem lub innym zabezpieczeniem  w celu uzyskania jakichś informacji. </a:t>
            </a:r>
          </a:p>
          <a:p>
            <a:pPr eaLnBrk="1" hangingPunct="1"/>
            <a:r>
              <a:rPr lang="pl-PL" smtClean="0">
                <a:latin typeface="Calibri" pitchFamily="34" charset="0"/>
              </a:rPr>
              <a:t>Włamanie (jak wyżej) oraz wprowadzanie zmian typu:  zmiana hasła, dokonanie zmian w treści czy w wyglądzie strony/profilu, dodanie lub usunięcie zdjęć, niszczenie, uszkadzanie.</a:t>
            </a:r>
          </a:p>
          <a:p>
            <a:pPr eaLnBrk="1" hangingPunct="1"/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400" b="1" smtClean="0"/>
              <a:t>Nękanie - stalking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Calibri" pitchFamily="34" charset="0"/>
              </a:rPr>
              <a:t>Od 6 czerwca 2011 r. Kodeks karny zawiera przestępstwo tzw. „stalkingu” polegającego na uporczywym nękaniu i prześladowaniu, a także na podszywaniu się pod inną osobę w celu wyrządzenia jej szkody także osobistej, nie majątkowej. Sytuacja, której dotyczy „stalking” to forma przemocy psychicznej.</a:t>
            </a:r>
            <a:br>
              <a:rPr lang="pl-PL" smtClean="0">
                <a:latin typeface="Calibri" pitchFamily="34" charset="0"/>
              </a:rPr>
            </a:br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smtClean="0"/>
              <a:t>Nękanie- stalking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Kto przez uporczywe nękanie innej osoby lub osoby jej najbliższej wzbudza u niej uzasadnione okolicznościami poczucie zagrożenia lub istotnie narusza jej prywatność, podlega karze pozbawienia wolności do lat 3.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Tej samej karze podlega, kto, podszywając się pod inną osobę, wykorzystuje jej wizerunek lub inne jej dane osobowe w celu wyrządzenia jej szkody majątkowej lub osobistej.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Jeżeli następstwem czynu określonego w § 1 lub 2 jest targnięcie się pokrzywdzonego na własne życie, sprawca podlega karze pozbawienia wolności od roku do lat 10.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400" b="1" smtClean="0"/>
              <a:t>Działania</a:t>
            </a:r>
            <a:r>
              <a:rPr lang="pl-PL" smtClean="0"/>
              <a:t>: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68313" y="2133600"/>
            <a:ext cx="8229600" cy="4389438"/>
          </a:xfrm>
        </p:spPr>
        <p:txBody>
          <a:bodyPr/>
          <a:lstStyle/>
          <a:p>
            <a:pPr eaLnBrk="1" hangingPunct="1"/>
            <a:r>
              <a:rPr lang="pl-PL" smtClean="0">
                <a:latin typeface="Calibri" pitchFamily="34" charset="0"/>
              </a:rPr>
              <a:t>Złośliwe niepokojenie jakiejś osoby w celu dokuczenia jej poprzez wykorzystanie Internetu. </a:t>
            </a:r>
          </a:p>
          <a:p>
            <a:pPr eaLnBrk="1" hangingPunct="1"/>
            <a:r>
              <a:rPr lang="pl-PL" smtClean="0">
                <a:latin typeface="Calibri" pitchFamily="34" charset="0"/>
              </a:rPr>
              <a:t>Wielokrotne powtarzanie jakiegoś działania w Internecie skierowanego na jakąś osobę wbrew jej woli. </a:t>
            </a:r>
          </a:p>
          <a:p>
            <a:pPr eaLnBrk="1" hangingPunct="1">
              <a:buFont typeface="Wingdings 2" pitchFamily="18" charset="2"/>
              <a:buNone/>
            </a:pPr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400" b="1" smtClean="0"/>
              <a:t>Formy: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Wielokrotne wysyłanie komuś w Internecie lub przy użyciu telefonu komórkowego niechcianych lub uprzykrzających informacji, obrazów, linków, itp., zwłaszcza, gdy dokonuje się tego korzystając z różnych form internetowej komunikacji naraz. 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Bardzo częste wysyłanie komuś e-maili i informacji za pomocą komunikatorów, czatów, pomimo wyraźnej niezgody odbiorcy. 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>
                <a:latin typeface="Calibri" pitchFamily="34" charset="0"/>
              </a:rPr>
              <a:t>Wpisywanie bardzo dużej ilości niechcianych komentarzy pod zdjęciami czy wypowiedziami danej osoby w Internecie.</a:t>
            </a:r>
          </a:p>
          <a:p>
            <a:pPr eaLnBrk="1" hangingPunct="1">
              <a:lnSpc>
                <a:spcPct val="90000"/>
              </a:lnSpc>
            </a:pPr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z="4400" b="1" smtClean="0">
                <a:latin typeface="Calibri" pitchFamily="34" charset="0"/>
              </a:rPr>
              <a:t>WSZYSTKIE POWYŻSZE PRZESTĘPSTWA ŚCIGANE SĄ NA WNIOSEK POKRZYWDZONEGO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28688"/>
          </a:xfrm>
        </p:spPr>
        <p:txBody>
          <a:bodyPr/>
          <a:lstStyle/>
          <a:p>
            <a:pPr algn="ctr" eaLnBrk="1" hangingPunct="1"/>
            <a:r>
              <a:rPr lang="pl-PL" sz="4400" b="1" smtClean="0">
                <a:solidFill>
                  <a:srgbClr val="BDE7ED"/>
                </a:solidFill>
              </a:rPr>
              <a:t>Czym jest cyberprzemoc?</a:t>
            </a:r>
            <a:endParaRPr lang="pl-PL" sz="4400" smtClean="0">
              <a:solidFill>
                <a:srgbClr val="BDE7ED"/>
              </a:solidFill>
            </a:endParaRPr>
          </a:p>
        </p:txBody>
      </p:sp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sz="2400" b="1" smtClean="0">
                <a:latin typeface="Calibri" pitchFamily="34" charset="0"/>
              </a:rPr>
              <a:t>Cyberprzemoc (agresja elektroniczna) – </a:t>
            </a:r>
            <a:r>
              <a:rPr lang="pl-PL" sz="2400" smtClean="0">
                <a:latin typeface="Calibri" pitchFamily="34" charset="0"/>
              </a:rPr>
              <a:t>stosowanie przemocy poprzez: prześladowanie, zastraszanie, nękanie, wyśmiewanie innych osób z wykorzystaniem Internetu i narzędzi typu elektronicznego takich jak:</a:t>
            </a:r>
            <a:r>
              <a:rPr lang="pl-PL" sz="2400" b="1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pl-PL" sz="24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sz="2400" smtClean="0">
                <a:latin typeface="Calibri" pitchFamily="34" charset="0"/>
              </a:rPr>
              <a:t>SMS, e-mail,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smtClean="0">
                <a:latin typeface="Calibri" pitchFamily="34" charset="0"/>
              </a:rPr>
              <a:t>witryny internetowe, 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smtClean="0">
                <a:latin typeface="Calibri" pitchFamily="34" charset="0"/>
              </a:rPr>
              <a:t>fora dyskusyjne w internecie, 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smtClean="0">
                <a:latin typeface="Calibri" pitchFamily="34" charset="0"/>
              </a:rPr>
              <a:t>portale społecznościowe,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smtClean="0">
                <a:latin typeface="Calibri" pitchFamily="34" charset="0"/>
              </a:rPr>
              <a:t>i inne. </a:t>
            </a:r>
          </a:p>
          <a:p>
            <a:pPr eaLnBrk="1" hangingPunct="1">
              <a:lnSpc>
                <a:spcPct val="90000"/>
              </a:lnSpc>
            </a:pPr>
            <a:endParaRPr lang="pl-PL" sz="2400" smtClean="0">
              <a:latin typeface="Calibri" pitchFamily="34" charset="0"/>
            </a:endParaRPr>
          </a:p>
        </p:txBody>
      </p:sp>
      <p:pic>
        <p:nvPicPr>
          <p:cNvPr id="14339" name="Picture 2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4214813"/>
            <a:ext cx="300037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00138"/>
            <a:ext cx="9144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6021388"/>
            <a:ext cx="61245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76475"/>
            <a:ext cx="9144000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5373688"/>
            <a:ext cx="61245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00063"/>
            <a:ext cx="478631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323850" y="3716338"/>
            <a:ext cx="820896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400" b="1">
                <a:solidFill>
                  <a:srgbClr val="BDE7ED"/>
                </a:solidFill>
                <a:latin typeface="Calibri" pitchFamily="34" charset="0"/>
              </a:rPr>
              <a:t>Jak rozpoznać czy dziecko jest ofiarą cyberprzemocy?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smtClean="0">
                <a:solidFill>
                  <a:srgbClr val="BDE7ED"/>
                </a:solidFill>
              </a:rPr>
              <a:t>Objawy emocjonalne: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Wzrost napięcia emocjonalnego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Skrywany płacz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Niska samoocena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Wycofanie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Skłonność do izolacji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Chroniczny smutek, depresja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Natręctwa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Zachowania kompulsywne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pl-PL" sz="2000" smtClean="0">
                <a:latin typeface="Calibri" pitchFamily="34" charset="0"/>
              </a:rPr>
              <a:t>Zmienność nastrojów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pl-PL" sz="2000" smtClean="0">
              <a:latin typeface="Calibri" pitchFamily="34" charset="0"/>
            </a:endParaRPr>
          </a:p>
        </p:txBody>
      </p:sp>
      <p:pic>
        <p:nvPicPr>
          <p:cNvPr id="35843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3284538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smtClean="0">
                <a:solidFill>
                  <a:srgbClr val="BDE7ED"/>
                </a:solidFill>
              </a:rPr>
              <a:t>Objawy psychiczne: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Spadek koncentracji uwagi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Wzrost agresji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Nieumiejętność nawiązywania kontaktów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Nieufność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Trudność w tworzeniu więzi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Działania autodestrukcyjne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l-PL" sz="2400" smtClean="0">
                <a:latin typeface="Calibri" pitchFamily="34" charset="0"/>
              </a:rPr>
              <a:t>W skrajnych przypadkach myśli i próby samobójcze</a:t>
            </a:r>
          </a:p>
          <a:p>
            <a:pPr>
              <a:buFont typeface="Wingdings 2" pitchFamily="18" charset="2"/>
              <a:buNone/>
            </a:pPr>
            <a:endParaRPr lang="pl-PL" sz="24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05800" cy="5438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37890" name="Picture 4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92150"/>
            <a:ext cx="828675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6381750"/>
            <a:ext cx="61245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3"/>
          <p:cNvSpPr>
            <a:spLocks noGrp="1"/>
          </p:cNvSpPr>
          <p:nvPr>
            <p:ph type="title"/>
          </p:nvPr>
        </p:nvSpPr>
        <p:spPr>
          <a:xfrm>
            <a:off x="457200" y="1071563"/>
            <a:ext cx="8229600" cy="428625"/>
          </a:xfrm>
        </p:spPr>
        <p:txBody>
          <a:bodyPr/>
          <a:lstStyle/>
          <a:p>
            <a:pPr algn="ctr" eaLnBrk="1" hangingPunct="1"/>
            <a:r>
              <a:rPr lang="pl-PL" sz="4400" smtClean="0">
                <a:solidFill>
                  <a:schemeClr val="bg1"/>
                </a:solidFill>
              </a:rPr>
              <a:t/>
            </a:r>
            <a:br>
              <a:rPr lang="pl-PL" sz="4400" smtClean="0">
                <a:solidFill>
                  <a:schemeClr val="bg1"/>
                </a:solidFill>
              </a:rPr>
            </a:br>
            <a:r>
              <a:rPr lang="pl-PL" sz="4400" smtClean="0">
                <a:solidFill>
                  <a:schemeClr val="bg1"/>
                </a:solidFill>
              </a:rPr>
              <a:t/>
            </a:r>
            <a:br>
              <a:rPr lang="pl-PL" sz="4400" smtClean="0">
                <a:solidFill>
                  <a:schemeClr val="bg1"/>
                </a:solidFill>
              </a:rPr>
            </a:br>
            <a:r>
              <a:rPr lang="pl-PL" sz="4400" b="1" smtClean="0">
                <a:solidFill>
                  <a:srgbClr val="BDE7ED"/>
                </a:solidFill>
              </a:rPr>
              <a:t/>
            </a:r>
            <a:br>
              <a:rPr lang="pl-PL" sz="4400" b="1" smtClean="0">
                <a:solidFill>
                  <a:srgbClr val="BDE7ED"/>
                </a:solidFill>
              </a:rPr>
            </a:br>
            <a:r>
              <a:rPr lang="en-US" sz="4400" b="1" smtClean="0">
                <a:solidFill>
                  <a:srgbClr val="BDE7ED"/>
                </a:solidFill>
              </a:rPr>
              <a:t>Jak reagowa</a:t>
            </a:r>
            <a:r>
              <a:rPr lang="pl-PL" sz="4400" b="1" smtClean="0">
                <a:solidFill>
                  <a:srgbClr val="BDE7ED"/>
                </a:solidFill>
              </a:rPr>
              <a:t>ć na cyberprzemoc?</a:t>
            </a:r>
            <a:r>
              <a:rPr lang="pl-PL" sz="4500" b="1" smtClean="0"/>
              <a:t/>
            </a:r>
            <a:br>
              <a:rPr lang="pl-PL" sz="4500" b="1" smtClean="0"/>
            </a:br>
            <a:endParaRPr lang="pl-PL" sz="4500" smtClean="0"/>
          </a:p>
        </p:txBody>
      </p:sp>
      <p:sp>
        <p:nvSpPr>
          <p:cNvPr id="39938" name="Symbol zastępczy zawartości 4"/>
          <p:cNvSpPr>
            <a:spLocks noGrp="1"/>
          </p:cNvSpPr>
          <p:nvPr>
            <p:ph sz="half" idx="1"/>
          </p:nvPr>
        </p:nvSpPr>
        <p:spPr>
          <a:xfrm>
            <a:off x="395288" y="1071563"/>
            <a:ext cx="4248150" cy="5526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1600" b="1" u="sng" smtClean="0">
                <a:solidFill>
                  <a:srgbClr val="FFFF00"/>
                </a:solidFill>
              </a:rPr>
              <a:t>OFIARA</a:t>
            </a:r>
            <a:endParaRPr lang="pl-PL" sz="6600" b="1" u="sng" smtClean="0">
              <a:solidFill>
                <a:srgbClr val="FFFF00"/>
              </a:solidFill>
            </a:endParaRPr>
          </a:p>
          <a:p>
            <a:pPr eaLnBrk="1" hangingPunct="1">
              <a:buFontTx/>
              <a:buChar char="•"/>
            </a:pPr>
            <a:r>
              <a:rPr lang="pl-PL" sz="1800" smtClean="0">
                <a:latin typeface="Calibri" pitchFamily="34" charset="0"/>
              </a:rPr>
              <a:t>zachowaj wszystkie dowody – smsy,</a:t>
            </a:r>
          </a:p>
          <a:p>
            <a:pPr eaLnBrk="1" hangingPunct="1">
              <a:buFontTx/>
              <a:buChar char="•"/>
            </a:pPr>
            <a:r>
              <a:rPr lang="pl-PL" sz="1800" smtClean="0">
                <a:latin typeface="Calibri" pitchFamily="34" charset="0"/>
              </a:rPr>
              <a:t>wiadomości e-mail, zrzuty z ekranu (print  screeny), linki do stron, na których pojawiły się dotyczące sprawy treści.</a:t>
            </a:r>
            <a:endParaRPr lang="pl-PL" sz="1800" b="1" smtClean="0">
              <a:solidFill>
                <a:srgbClr val="FFFF00"/>
              </a:solidFill>
              <a:latin typeface="Calibri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800" smtClean="0">
                <a:latin typeface="Calibri" pitchFamily="34" charset="0"/>
              </a:rPr>
              <a:t>popro</a:t>
            </a:r>
            <a:r>
              <a:rPr lang="pl-PL" sz="1800" smtClean="0">
                <a:latin typeface="Calibri" pitchFamily="34" charset="0"/>
              </a:rPr>
              <a:t>ś o pomoc administratora danego forum czy portalu</a:t>
            </a:r>
          </a:p>
          <a:p>
            <a:pPr eaLnBrk="1" hangingPunct="1">
              <a:buFontTx/>
              <a:buChar char="•"/>
            </a:pPr>
            <a:r>
              <a:rPr lang="en-US" sz="1800" smtClean="0">
                <a:latin typeface="Calibri" pitchFamily="34" charset="0"/>
              </a:rPr>
              <a:t>zg</a:t>
            </a:r>
            <a:r>
              <a:rPr lang="pl-PL" sz="1800" smtClean="0">
                <a:latin typeface="Calibri" pitchFamily="34" charset="0"/>
              </a:rPr>
              <a:t>łoś sprawę na policję</a:t>
            </a:r>
          </a:p>
          <a:p>
            <a:pPr eaLnBrk="1" hangingPunct="1">
              <a:buFontTx/>
              <a:buChar char="•"/>
            </a:pPr>
            <a:r>
              <a:rPr lang="en-US" sz="1800" smtClean="0">
                <a:latin typeface="Calibri" pitchFamily="34" charset="0"/>
              </a:rPr>
              <a:t>je</a:t>
            </a:r>
            <a:r>
              <a:rPr lang="pl-PL" sz="1800" smtClean="0">
                <a:latin typeface="Calibri" pitchFamily="34" charset="0"/>
              </a:rPr>
              <a:t>śli czujesz się zawstydzony, bezradny i w konsekwencji działań sprawców nie masz w sobie tyle sił, żeby samemu zawalczyć o siebie, zawsze możesz skontaktować się, często nawet anonimowo, z organizacjami pozarządowymi, które wspierają osoby doświadczające cyberprzemocy.</a:t>
            </a:r>
            <a:endParaRPr lang="pl-PL" sz="18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z="1600" b="1" smtClean="0">
              <a:solidFill>
                <a:srgbClr val="FFFF00"/>
              </a:solidFill>
            </a:endParaRPr>
          </a:p>
        </p:txBody>
      </p:sp>
      <p:sp>
        <p:nvSpPr>
          <p:cNvPr id="39939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48200" y="1071563"/>
            <a:ext cx="4244975" cy="5572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1600" b="1" u="sng" smtClean="0">
                <a:solidFill>
                  <a:srgbClr val="FFFF00"/>
                </a:solidFill>
              </a:rPr>
              <a:t>ŚWIADEK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z="1600" smtClean="0">
                <a:latin typeface="Calibri" pitchFamily="34" charset="0"/>
              </a:rPr>
              <a:t>nie pozostawaj oboj</a:t>
            </a:r>
            <a:r>
              <a:rPr lang="pl-PL" sz="1600" smtClean="0">
                <a:latin typeface="Calibri" pitchFamily="34" charset="0"/>
              </a:rPr>
              <a:t>ętny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pl-PL" sz="1600" smtClean="0">
                <a:latin typeface="Calibri" pitchFamily="34" charset="0"/>
              </a:rPr>
              <a:t>zorganizuj wsparcie dla pokrzywdzonego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pl-PL" sz="1600" smtClean="0">
                <a:latin typeface="Calibri" pitchFamily="34" charset="0"/>
              </a:rPr>
              <a:t>jasno demonstruj swoje stanowisko w kwestii cyberprzemocy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pl-PL" sz="1600" smtClean="0">
                <a:latin typeface="Calibri" pitchFamily="34" charset="0"/>
              </a:rPr>
              <a:t>nie rozpowszechniaj przemocowych treści i zgłoś administratorowi strony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pl-PL" sz="1600" smtClean="0">
                <a:latin typeface="Calibri" pitchFamily="34" charset="0"/>
              </a:rPr>
              <a:t>w</a:t>
            </a:r>
            <a:r>
              <a:rPr lang="en-US" sz="1600" smtClean="0">
                <a:latin typeface="Calibri" pitchFamily="34" charset="0"/>
              </a:rPr>
              <a:t>a</a:t>
            </a:r>
            <a:r>
              <a:rPr lang="pl-PL" sz="1600" smtClean="0">
                <a:latin typeface="Calibri" pitchFamily="34" charset="0"/>
              </a:rPr>
              <a:t>żne, aby sprawca nie dostał akceptacji społecznej, powinien usłyszeć, że krzywdzenie kogoś nie jest nieszkodliwym żartem</a:t>
            </a:r>
            <a:r>
              <a:rPr lang="pl-PL" sz="700" smtClean="0">
                <a:latin typeface="Calibri" pitchFamily="34" charset="0"/>
              </a:rPr>
              <a:t/>
            </a:r>
            <a:br>
              <a:rPr lang="pl-PL" sz="700" smtClean="0">
                <a:latin typeface="Calibri" pitchFamily="34" charset="0"/>
              </a:rPr>
            </a:br>
            <a:endParaRPr lang="pl-PL" sz="70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305800" cy="557216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chemeClr val="bg1"/>
                </a:solidFill>
              </a:rPr>
              <a:t>Sprawcy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</a:rPr>
              <a:t>cyberprzemocy</a:t>
            </a:r>
            <a:r>
              <a:rPr lang="pl-PL" sz="4000" b="1" dirty="0" smtClean="0">
                <a:solidFill>
                  <a:schemeClr val="bg1"/>
                </a:solidFill>
              </a:rPr>
              <a:t/>
            </a:r>
            <a:br>
              <a:rPr lang="pl-PL" sz="4000" b="1" dirty="0" smtClean="0">
                <a:solidFill>
                  <a:schemeClr val="bg1"/>
                </a:solidFill>
              </a:rPr>
            </a:br>
            <a:r>
              <a:rPr lang="en-US" sz="2000" dirty="0" err="1" smtClean="0"/>
              <a:t>Bywa</a:t>
            </a:r>
            <a:r>
              <a:rPr lang="en-US" sz="2000" dirty="0" smtClean="0"/>
              <a:t> </a:t>
            </a:r>
            <a:r>
              <a:rPr lang="en-US" sz="2000" dirty="0" err="1" smtClean="0"/>
              <a:t>tak</a:t>
            </a:r>
            <a:r>
              <a:rPr lang="en-US" sz="2000" dirty="0" smtClean="0"/>
              <a:t>, </a:t>
            </a:r>
            <a:r>
              <a:rPr lang="pl-PL" sz="2000" dirty="0" smtClean="0"/>
              <a:t>że sprawca z premedytacją chce wyrządzić szkodę drugiej osobie, jednocześnie próbując ugrać w tej sytuacji coś dla siebie. Co tak na prawdę nim kieruje? Często jest to potrzeba uznania w danym środowisku, np. rówieśniczym, czasem naśladuje zachowania innych, przyłączając się do już zaistniałego aktu agresji. Bywa też tak, że lęk przed zostaniem ofiarą skłania do postawienia siebie w roli sprawcy - ta strona układu kojarzona jest z siłą i poczuciem mocy, w skrajnym przypadku powodem okazuje się być potrzeba kontroli cudzej rzeczywistości. Tym, co działa jak katalizator na aktywność sprawców jest złudne poczucie anonimowości, czy wręcz bezkarności. W końcu publikowanie cudzego zdjęcia zrobionego w sportowej szatni nie wydaje się być tym samym, co uderzenie </a:t>
            </a:r>
            <a:r>
              <a:rPr lang="pl-PL" sz="2200" dirty="0" smtClean="0"/>
              <a:t>w twarz.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0962" name="Picture 2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857750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600079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bg1"/>
                </a:solidFill>
              </a:rPr>
              <a:t/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/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/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/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/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en-US" sz="4000" b="1" dirty="0" err="1" smtClean="0">
                <a:solidFill>
                  <a:schemeClr val="bg1"/>
                </a:solidFill>
              </a:rPr>
              <a:t>Cyberprzemoc</a:t>
            </a:r>
            <a:r>
              <a:rPr lang="en-US" sz="4000" b="1" dirty="0" smtClean="0">
                <a:solidFill>
                  <a:schemeClr val="bg1"/>
                </a:solidFill>
              </a:rPr>
              <a:t>- </a:t>
            </a:r>
            <a:r>
              <a:rPr lang="en-US" sz="4000" b="1" dirty="0" err="1" smtClean="0">
                <a:solidFill>
                  <a:schemeClr val="bg1"/>
                </a:solidFill>
              </a:rPr>
              <a:t>gdzie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</a:rPr>
              <a:t>szuka</a:t>
            </a:r>
            <a:r>
              <a:rPr lang="pl-PL" sz="4000" b="1" dirty="0" smtClean="0">
                <a:solidFill>
                  <a:schemeClr val="bg1"/>
                </a:solidFill>
              </a:rPr>
              <a:t>ć pomocy?</a:t>
            </a:r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2800" dirty="0" smtClean="0"/>
              <a:t>Numery telefonów i adresy e-mail, pod którymi dzieci, młodzież i rodzice otrzymają pomoc w zakresie walki z </a:t>
            </a:r>
            <a:r>
              <a:rPr lang="pl-PL" sz="2800" dirty="0" err="1" smtClean="0"/>
              <a:t>cyberbullyingiem</a:t>
            </a:r>
            <a:r>
              <a:rPr lang="pl-PL" sz="2800" dirty="0" smtClean="0"/>
              <a:t>.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en-US" sz="2000" dirty="0" smtClean="0"/>
              <a:t>http://www.poradnikzdrowie.pl/psychologia/wychowanie/cyberprzemoc-cyberbullying-cyberstalking-czym-sie-objawia-i-jakie-sa-jej-rodzaje-jak-reagowac-na-cyberprzemoc_45486.html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pl-PL" sz="3200" dirty="0"/>
          </a:p>
        </p:txBody>
      </p:sp>
      <p:pic>
        <p:nvPicPr>
          <p:cNvPr id="41986" name="Picture 2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38" y="3071813"/>
            <a:ext cx="2952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57188"/>
            <a:ext cx="8286750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305800" cy="64293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100" b="1" dirty="0" err="1" smtClean="0"/>
              <a:t>Dzieci</a:t>
            </a:r>
            <a:r>
              <a:rPr lang="pl-PL" sz="3100" b="1" dirty="0" err="1" smtClean="0"/>
              <a:t>ęcy</a:t>
            </a:r>
            <a:r>
              <a:rPr lang="pl-PL" sz="3100" b="1" dirty="0" smtClean="0"/>
              <a:t> Telefon Zaufania Rzecznika Praw Dziecka - tel. </a:t>
            </a:r>
            <a:r>
              <a:rPr lang="pl-PL" sz="3100" b="1" dirty="0" smtClean="0">
                <a:solidFill>
                  <a:srgbClr val="FF0000"/>
                </a:solidFill>
              </a:rPr>
              <a:t>800 12 </a:t>
            </a:r>
            <a:r>
              <a:rPr lang="pl-PL" sz="3100" b="1" dirty="0" err="1" smtClean="0">
                <a:solidFill>
                  <a:srgbClr val="FF0000"/>
                </a:solidFill>
              </a:rPr>
              <a:t>12</a:t>
            </a:r>
            <a:r>
              <a:rPr lang="pl-PL" sz="3100" b="1" dirty="0" smtClean="0">
                <a:solidFill>
                  <a:srgbClr val="FF0000"/>
                </a:solidFill>
              </a:rPr>
              <a:t> </a:t>
            </a:r>
            <a:r>
              <a:rPr lang="pl-PL" sz="3100" b="1" dirty="0" err="1" smtClean="0">
                <a:solidFill>
                  <a:srgbClr val="FF0000"/>
                </a:solidFill>
              </a:rPr>
              <a:t>12</a:t>
            </a:r>
            <a:r>
              <a:rPr lang="pl-PL" sz="3100" b="1" dirty="0" smtClean="0"/>
              <a:t/>
            </a:r>
            <a:br>
              <a:rPr lang="pl-PL" sz="3100" b="1" dirty="0" smtClean="0"/>
            </a:br>
            <a:r>
              <a:rPr lang="pl-PL" sz="3100" b="1" dirty="0" smtClean="0"/>
              <a:t>Telefon Zaufania dla Dzieci i Młodzieży - </a:t>
            </a:r>
            <a:br>
              <a:rPr lang="pl-PL" sz="3100" b="1" dirty="0" smtClean="0"/>
            </a:br>
            <a:r>
              <a:rPr lang="pl-PL" sz="3100" b="1" dirty="0" smtClean="0">
                <a:solidFill>
                  <a:srgbClr val="FF0000"/>
                </a:solidFill>
              </a:rPr>
              <a:t>tel. 116 111</a:t>
            </a:r>
            <a:r>
              <a:rPr lang="pl-PL" sz="3100" b="1" dirty="0" smtClean="0"/>
              <a:t>, </a:t>
            </a:r>
            <a:br>
              <a:rPr lang="pl-PL" sz="3100" b="1" dirty="0" smtClean="0"/>
            </a:br>
            <a:r>
              <a:rPr lang="pl-PL" sz="3100" b="1" u="sng" dirty="0" smtClean="0">
                <a:hlinkClick r:id="rId2"/>
              </a:rPr>
              <a:t>www.116111.pl</a:t>
            </a:r>
            <a:r>
              <a:rPr lang="pl-PL" sz="3100" b="1" u="sng" dirty="0" smtClean="0"/>
              <a:t/>
            </a:r>
            <a:br>
              <a:rPr lang="pl-PL" sz="3100" b="1" u="sng" dirty="0" smtClean="0"/>
            </a:br>
            <a:r>
              <a:rPr lang="pl-PL" sz="3100" b="1" dirty="0" smtClean="0"/>
              <a:t>Telefon dla rodziców i nauczycieli w sprawie bezpieczeństwa w sieci - </a:t>
            </a:r>
            <a:br>
              <a:rPr lang="pl-PL" sz="3100" b="1" dirty="0" smtClean="0"/>
            </a:br>
            <a:r>
              <a:rPr lang="pl-PL" sz="3100" b="1" dirty="0" smtClean="0">
                <a:solidFill>
                  <a:srgbClr val="FF0000"/>
                </a:solidFill>
              </a:rPr>
              <a:t>tel. 800 100 </a:t>
            </a:r>
            <a:r>
              <a:rPr lang="pl-PL" sz="3100" b="1" dirty="0" err="1" smtClean="0">
                <a:solidFill>
                  <a:srgbClr val="FF0000"/>
                </a:solidFill>
              </a:rPr>
              <a:t>100</a:t>
            </a:r>
            <a:r>
              <a:rPr lang="pl-PL" sz="3100" b="1" dirty="0" smtClean="0"/>
              <a:t>, </a:t>
            </a:r>
            <a:br>
              <a:rPr lang="pl-PL" sz="3100" b="1" dirty="0" smtClean="0"/>
            </a:br>
            <a:r>
              <a:rPr lang="pl-PL" sz="3100" b="1" u="sng" dirty="0" smtClean="0">
                <a:hlinkClick r:id="rId3"/>
              </a:rPr>
              <a:t>www.800100100.pl</a:t>
            </a:r>
            <a:r>
              <a:rPr lang="pl-PL" sz="3100" b="1" u="sng" dirty="0" smtClean="0"/>
              <a:t/>
            </a:r>
            <a:br>
              <a:rPr lang="pl-PL" sz="3100" b="1" u="sng" dirty="0" smtClean="0"/>
            </a:br>
            <a:r>
              <a:rPr lang="pl-PL" sz="3100" b="1" u="sng" dirty="0" smtClean="0"/>
              <a:t/>
            </a:r>
            <a:br>
              <a:rPr lang="pl-PL" sz="3100" b="1" u="sng" dirty="0" smtClean="0"/>
            </a:br>
            <a:r>
              <a:rPr lang="en-US" sz="2200" b="1" dirty="0" err="1" smtClean="0"/>
              <a:t>Zespó</a:t>
            </a:r>
            <a:r>
              <a:rPr lang="pl-PL" sz="2200" b="1" dirty="0" smtClean="0"/>
              <a:t>ł ekspertów Naukowej i Akademickiej Sieci Komputerowej - punkt, w którym można zgłaszać nielegalne treści w </a:t>
            </a:r>
            <a:r>
              <a:rPr lang="pl-PL" sz="2200" b="1" dirty="0" err="1" smtClean="0"/>
              <a:t>internecie</a:t>
            </a:r>
            <a:r>
              <a:rPr lang="pl-PL" sz="2200" b="1" dirty="0" smtClean="0"/>
              <a:t> - adres e-mail: </a:t>
            </a:r>
            <a:r>
              <a:rPr lang="pl-PL" sz="2200" b="1" dirty="0" err="1" smtClean="0"/>
              <a:t>dyzurnet@dyzurnet.pl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dirty="0"/>
          </a:p>
        </p:txBody>
      </p:sp>
      <p:sp>
        <p:nvSpPr>
          <p:cNvPr id="43010" name="AutoShape 2" descr="Znalezione obrazy dla zapytania cyberprz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onstantia" pitchFamily="18" charset="0"/>
            </a:endParaRPr>
          </a:p>
        </p:txBody>
      </p:sp>
      <p:sp>
        <p:nvSpPr>
          <p:cNvPr id="43011" name="AutoShape 4" descr="Znalezione obrazy dla zapytania cyberprz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onstantia" pitchFamily="18" charset="0"/>
            </a:endParaRPr>
          </a:p>
        </p:txBody>
      </p:sp>
      <p:sp>
        <p:nvSpPr>
          <p:cNvPr id="43012" name="AutoShape 6" descr="Znalezione obrazy dla zapytania cyberprz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Znalezione obrazy dla zapytania cyberprzem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2786063"/>
            <a:ext cx="3429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9750" y="692150"/>
            <a:ext cx="69850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400">
                <a:solidFill>
                  <a:srgbClr val="BDE7ED"/>
                </a:solidFill>
              </a:rPr>
              <a:t>PRZESTĘPSTWA </a:t>
            </a:r>
            <a:br>
              <a:rPr lang="pl-PL" sz="4400">
                <a:solidFill>
                  <a:srgbClr val="BDE7ED"/>
                </a:solidFill>
              </a:rPr>
            </a:br>
            <a:r>
              <a:rPr lang="pl-PL" sz="4400">
                <a:solidFill>
                  <a:srgbClr val="BDE7ED"/>
                </a:solidFill>
              </a:rPr>
              <a:t>z użyciem nowych technologii </a:t>
            </a:r>
            <a:br>
              <a:rPr lang="pl-PL" sz="4400">
                <a:solidFill>
                  <a:srgbClr val="BDE7ED"/>
                </a:solidFill>
              </a:rPr>
            </a:br>
            <a:r>
              <a:rPr lang="pl-PL" sz="4400">
                <a:solidFill>
                  <a:srgbClr val="BDE7ED"/>
                </a:solidFill>
              </a:rPr>
              <a:t>oraz Internetu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BDE7ED"/>
                </a:solidFill>
              </a:rPr>
              <a:t>Naruszenie czci</a:t>
            </a:r>
            <a:endParaRPr lang="pl-PL" sz="4400" smtClean="0">
              <a:solidFill>
                <a:srgbClr val="BDE7ED"/>
              </a:solidFill>
            </a:endParaRPr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buFont typeface="Wingdings 2" pitchFamily="18" charset="2"/>
              <a:buNone/>
            </a:pPr>
            <a:r>
              <a:rPr lang="pl-PL" sz="2400" smtClean="0">
                <a:latin typeface="Calibri" pitchFamily="34" charset="0"/>
              </a:rPr>
              <a:t>    Z</a:t>
            </a:r>
            <a:r>
              <a:rPr lang="en-US" sz="2400" smtClean="0">
                <a:latin typeface="Calibri" pitchFamily="34" charset="0"/>
              </a:rPr>
              <a:t>nies</a:t>
            </a:r>
            <a:r>
              <a:rPr lang="pl-PL" sz="2400" smtClean="0">
                <a:latin typeface="Calibri" pitchFamily="34" charset="0"/>
              </a:rPr>
              <a:t>ławienie, znieważenie- to pomówienie innej osoby, grupy osób lub instytucji lub takie postępowanie, które może poniżyć ją w opinii publicznej lub narazić na utratę zaufania potrzebnego dla danego stanowiska, zawodu lub rodzaju działalności.</a:t>
            </a:r>
          </a:p>
          <a:p>
            <a:pPr algn="just" eaLnBrk="1" hangingPunct="1">
              <a:buFont typeface="Wingdings 2" pitchFamily="18" charset="2"/>
              <a:buNone/>
            </a:pPr>
            <a:endParaRPr lang="pl-PL" sz="2400" smtClean="0">
              <a:latin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>
                <a:latin typeface="Calibri" pitchFamily="34" charset="0"/>
              </a:rPr>
              <a:t> 	K</a:t>
            </a:r>
            <a:r>
              <a:rPr lang="en-US" sz="2000" smtClean="0">
                <a:latin typeface="Calibri" pitchFamily="34" charset="0"/>
              </a:rPr>
              <a:t>to </a:t>
            </a:r>
            <a:r>
              <a:rPr lang="pl-PL" sz="2000" smtClean="0">
                <a:latin typeface="Calibri" pitchFamily="34" charset="0"/>
              </a:rPr>
              <a:t>znieważa inną osobę za pomocą środków masowego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>
                <a:latin typeface="Calibri" pitchFamily="34" charset="0"/>
              </a:rPr>
              <a:t>	komunikowania,  podlega grzywnie, karze ograniczenia wolności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>
                <a:latin typeface="Calibri" pitchFamily="34" charset="0"/>
              </a:rPr>
              <a:t>	albo pozbawienia wolności do roku.</a:t>
            </a:r>
          </a:p>
          <a:p>
            <a:pPr eaLnBrk="1" hangingPunct="1">
              <a:lnSpc>
                <a:spcPct val="140000"/>
              </a:lnSpc>
              <a:buFont typeface="Wingdings 2" pitchFamily="18" charset="2"/>
              <a:buNone/>
            </a:pPr>
            <a:endParaRPr lang="pl-PL" sz="240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3"/>
          <p:cNvSpPr txBox="1">
            <a:spLocks noChangeArrowheads="1"/>
          </p:cNvSpPr>
          <p:nvPr/>
        </p:nvSpPr>
        <p:spPr bwMode="auto">
          <a:xfrm>
            <a:off x="1743075" y="692150"/>
            <a:ext cx="6789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68313" y="908050"/>
            <a:ext cx="820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400" b="1">
                <a:solidFill>
                  <a:srgbClr val="BDE7ED"/>
                </a:solidFill>
                <a:latin typeface="Calibri" pitchFamily="34" charset="0"/>
              </a:rPr>
              <a:t>Działania: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323850" y="2276475"/>
            <a:ext cx="82804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l-PL" sz="2400">
                <a:latin typeface="Calibri" pitchFamily="34" charset="0"/>
              </a:rPr>
              <a:t> Wszelkie zachowania uwłaczające czyjeś godności, stanowiące przejaw lekceważenia oraz pogardy.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sz="2400">
                <a:latin typeface="Calibri" pitchFamily="34" charset="0"/>
              </a:rPr>
              <a:t> Znieważenie drugiej osoby w Internecie lub przy użyciu innych technologii komunikacyjnych.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tekstu 6"/>
          <p:cNvSpPr>
            <a:spLocks noGrp="1"/>
          </p:cNvSpPr>
          <p:nvPr>
            <p:ph type="body" idx="1"/>
          </p:nvPr>
        </p:nvSpPr>
        <p:spPr>
          <a:xfrm>
            <a:off x="530225" y="1785938"/>
            <a:ext cx="7772400" cy="3714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l-PL" sz="2400" smtClean="0">
                <a:latin typeface="Calibri" pitchFamily="34" charset="0"/>
              </a:rPr>
              <a:t>Publikacja wizerunku bez zgody jest podstawą do pociągnięcia osoby, która tego dokonała, do odpowiedzialności cywilnej. Oznacza to, że w sądzie można się od niej domagać usunięcia zdjęcia z Internetu czy nawet zadośćuczynienia.</a:t>
            </a:r>
          </a:p>
        </p:txBody>
      </p:sp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755650" y="549275"/>
            <a:ext cx="7272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400" b="1">
                <a:solidFill>
                  <a:srgbClr val="BDE7ED"/>
                </a:solidFill>
                <a:latin typeface="Calibri" pitchFamily="34" charset="0"/>
              </a:rPr>
              <a:t>Naruszenie wizerunku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128713"/>
          </a:xfrm>
        </p:spPr>
        <p:txBody>
          <a:bodyPr/>
          <a:lstStyle/>
          <a:p>
            <a:pPr eaLnBrk="1" hangingPunct="1"/>
            <a:r>
              <a:rPr lang="pl-PL" sz="4400" b="1" smtClean="0"/>
              <a:t>Działania: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943475"/>
          </a:xfrm>
        </p:spPr>
        <p:txBody>
          <a:bodyPr/>
          <a:lstStyle/>
          <a:p>
            <a:pPr eaLnBrk="1" hangingPunct="1"/>
            <a:endParaRPr lang="pl-PL" sz="2400" smtClean="0"/>
          </a:p>
          <a:p>
            <a:pPr eaLnBrk="1" hangingPunct="1"/>
            <a:r>
              <a:rPr lang="pl-PL" sz="2400" smtClean="0">
                <a:latin typeface="Calibri" pitchFamily="34" charset="0"/>
              </a:rPr>
              <a:t>Upublicznianie wizerunku, nazwiska, pseudonimu osoby bez zgody, bez wiedzy lub wbrew woli ich właściciela. </a:t>
            </a:r>
          </a:p>
          <a:p>
            <a:pPr eaLnBrk="1" hangingPunct="1">
              <a:buFont typeface="Wingdings 2" pitchFamily="18" charset="2"/>
              <a:buNone/>
            </a:pPr>
            <a:endParaRPr lang="pl-PL" sz="24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smtClean="0"/>
              <a:t>Formy</a:t>
            </a:r>
            <a:r>
              <a:rPr lang="pl-PL" sz="4400" smtClean="0"/>
              <a:t>: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395288" y="2205038"/>
            <a:ext cx="8229600" cy="438943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>
                <a:latin typeface="Calibri" pitchFamily="34" charset="0"/>
              </a:rPr>
              <a:t>Umieszczenie zdj</a:t>
            </a:r>
            <a:r>
              <a:rPr lang="pl-PL" sz="2400" smtClean="0">
                <a:latin typeface="Calibri" pitchFamily="34" charset="0"/>
              </a:rPr>
              <a:t>ęcia lub filmu przedstawiająceg</a:t>
            </a:r>
            <a:r>
              <a:rPr lang="en-US" sz="2400" smtClean="0">
                <a:latin typeface="Calibri" pitchFamily="34" charset="0"/>
              </a:rPr>
              <a:t>o kogo</a:t>
            </a:r>
            <a:r>
              <a:rPr lang="pl-PL" sz="2400" smtClean="0">
                <a:latin typeface="Calibri" pitchFamily="34" charset="0"/>
              </a:rPr>
              <a:t>ś na stronie internetowej, na blogu, w serwisie społecznościowym itp. </a:t>
            </a:r>
          </a:p>
          <a:p>
            <a:pPr eaLnBrk="1" hangingPunct="1">
              <a:buFontTx/>
              <a:buChar char="•"/>
            </a:pPr>
            <a:r>
              <a:rPr lang="en-US" sz="2400" smtClean="0">
                <a:latin typeface="Calibri" pitchFamily="34" charset="0"/>
              </a:rPr>
              <a:t>Rozes</a:t>
            </a:r>
            <a:r>
              <a:rPr lang="pl-PL" sz="2400" smtClean="0">
                <a:latin typeface="Calibri" pitchFamily="34" charset="0"/>
              </a:rPr>
              <a:t>łanie zdjęcia przedstawiającego kogoś lub filmiku</a:t>
            </a:r>
            <a:r>
              <a:rPr lang="en-US" sz="2400" smtClean="0">
                <a:latin typeface="Calibri" pitchFamily="34" charset="0"/>
              </a:rPr>
              <a:t> z czyim</a:t>
            </a:r>
            <a:r>
              <a:rPr lang="pl-PL" sz="2400" smtClean="0">
                <a:latin typeface="Calibri" pitchFamily="34" charset="0"/>
              </a:rPr>
              <a:t>ś udziałem e-mailem, telefonem komórkowym.</a:t>
            </a:r>
          </a:p>
          <a:p>
            <a:pPr>
              <a:buFont typeface="Wingdings 2" pitchFamily="18" charset="2"/>
              <a:buNone/>
            </a:pPr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521</TotalTime>
  <Words>642</Words>
  <Application>Microsoft Office PowerPoint</Application>
  <PresentationFormat>Pokaz na ekranie (4:3)</PresentationFormat>
  <Paragraphs>99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Przepływ</vt:lpstr>
      <vt:lpstr>      Przemoc w sieci czyli CYBERPRZEMOC </vt:lpstr>
      <vt:lpstr>Czym jest cyberprzemoc?</vt:lpstr>
      <vt:lpstr>Slajd 3</vt:lpstr>
      <vt:lpstr>Slajd 4</vt:lpstr>
      <vt:lpstr>Naruszenie czci</vt:lpstr>
      <vt:lpstr>Slajd 6</vt:lpstr>
      <vt:lpstr>Slajd 7</vt:lpstr>
      <vt:lpstr>Działania:</vt:lpstr>
      <vt:lpstr>Formy:</vt:lpstr>
      <vt:lpstr>Groźby</vt:lpstr>
      <vt:lpstr>Włamania:</vt:lpstr>
      <vt:lpstr>Włamania:</vt:lpstr>
      <vt:lpstr>Działania:</vt:lpstr>
      <vt:lpstr>Formy:</vt:lpstr>
      <vt:lpstr>Nękanie - stalking</vt:lpstr>
      <vt:lpstr>Nękanie- stalking</vt:lpstr>
      <vt:lpstr>Działania:</vt:lpstr>
      <vt:lpstr>Formy:</vt:lpstr>
      <vt:lpstr>Slajd 19</vt:lpstr>
      <vt:lpstr>Slajd 20</vt:lpstr>
      <vt:lpstr>Slajd 21</vt:lpstr>
      <vt:lpstr>Slajd 22</vt:lpstr>
      <vt:lpstr>Objawy emocjonalne:</vt:lpstr>
      <vt:lpstr>Objawy psychiczne:</vt:lpstr>
      <vt:lpstr>Slajd 25</vt:lpstr>
      <vt:lpstr>Slajd 26</vt:lpstr>
      <vt:lpstr>   Jak reagować na cyberprzemoc? </vt:lpstr>
      <vt:lpstr>Sprawcy cyberprzemocy Bywa tak, że sprawca z premedytacją chce wyrządzić szkodę drugiej osobie, jednocześnie próbując ugrać w tej sytuacji coś dla siebie. Co tak na prawdę nim kieruje? Często jest to potrzeba uznania w danym środowisku, np. rówieśniczym, czasem naśladuje zachowania innych, przyłączając się do już zaistniałego aktu agresji. Bywa też tak, że lęk przed zostaniem ofiarą skłania do postawienia siebie w roli sprawcy - ta strona układu kojarzona jest z siłą i poczuciem mocy, w skrajnym przypadku powodem okazuje się być potrzeba kontroli cudzej rzeczywistości. Tym, co działa jak katalizator na aktywność sprawców jest złudne poczucie anonimowości, czy wręcz bezkarności. W końcu publikowanie cudzego zdjęcia zrobionego w sportowej szatni nie wydaje się być tym samym, co uderzenie w twarz. </vt:lpstr>
      <vt:lpstr>     Cyberprzemoc- gdzie szukać pomocy?  Numery telefonów i adresy e-mail, pod którymi dzieci, młodzież i rodzice otrzymają pomoc w zakresie walki z cyberbullyingiem.     http://www.poradnikzdrowie.pl/psychologia/wychowanie/cyberprzemoc-cyberbullying-cyberstalking-czym-sie-objawia-i-jakie-sa-jej-rodzaje-jak-reagowac-na-cyberprzemoc_45486.html  </vt:lpstr>
      <vt:lpstr>Dziecięcy Telefon Zaufania Rzecznika Praw Dziecka - tel. 800 12 12 12 Telefon Zaufania dla Dzieci i Młodzieży -  tel. 116 111,  www.116111.pl Telefon dla rodziców i nauczycieli w sprawie bezpieczeństwa w sieci -  tel. 800 100 100,  www.800100100.pl  Zespół ekspertów Naukowej i Akademickiej Sieci Komputerowej - punkt, w którym można zgłaszać nielegalne treści w internecie - adres e-mail: dyzurnet@dyzurnet.pl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Przemoc w sieci CYBERPRZEMOC</dc:title>
  <dc:creator>marta</dc:creator>
  <cp:lastModifiedBy>marta</cp:lastModifiedBy>
  <cp:revision>19</cp:revision>
  <dcterms:created xsi:type="dcterms:W3CDTF">2018-05-28T19:15:31Z</dcterms:created>
  <dcterms:modified xsi:type="dcterms:W3CDTF">2018-05-30T16:07:47Z</dcterms:modified>
</cp:coreProperties>
</file>